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3.xml" ContentType="application/vnd.openxmlformats-officedocument.themeOverride+xml"/>
  <Override PartName="/ppt/theme/themeOverride4.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E1BA8E9-E732-484B-AD55-313B7688CE4F}" type="datetimeFigureOut">
              <a:rPr lang="en-US"/>
              <a:pPr>
                <a:defRPr/>
              </a:pPr>
              <a:t>16-Jul-20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868118B-88E3-4D3E-AB17-23FDAEA64AD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59472A-CB84-4828-92F9-BC14293B7601}" type="slidenum">
              <a:rPr lang="en-US" smtClean="0"/>
              <a:pPr fontAlgn="base">
                <a:spcBef>
                  <a:spcPct val="0"/>
                </a:spcBef>
                <a:spcAft>
                  <a:spcPct val="0"/>
                </a:spcAft>
                <a:defRPr/>
              </a:pPr>
              <a:t>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1818D533-58AC-4E27-AD7D-81354EBB4CB6}" type="datetimeFigureOut">
              <a:rPr lang="en-US"/>
              <a:pPr>
                <a:defRPr/>
              </a:pPr>
              <a:t>16-Jul-20</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7B874CD5-73D4-4689-8D64-47DD99C140F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15300F0B-DCF6-49F1-8FA2-576322AA829F}" type="datetimeFigureOut">
              <a:rPr lang="en-US"/>
              <a:pPr>
                <a:defRPr/>
              </a:pPr>
              <a:t>16-Jul-20</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8A4271A-AF82-426D-8653-71D499FF6A4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51774A33-4610-476B-A273-76973759B7BE}" type="datetimeFigureOut">
              <a:rPr lang="en-US"/>
              <a:pPr>
                <a:defRPr/>
              </a:pPr>
              <a:t>16-Jul-20</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C7C1BDDE-0112-4E62-BF89-DB22A6CB307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FA8831DE-228F-497E-A925-78B0C8A58C64}" type="datetimeFigureOut">
              <a:rPr lang="en-US"/>
              <a:pPr>
                <a:defRPr/>
              </a:pPr>
              <a:t>16-Jul-20</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D5F583C0-2F4F-4FDD-9B02-4C003023939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50B80BF7-7792-49E8-BF5D-82D3DFC68364}" type="datetimeFigureOut">
              <a:rPr lang="en-US"/>
              <a:pPr>
                <a:defRPr/>
              </a:pPr>
              <a:t>16-Jul-20</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CA7AA439-73C8-4030-AFCF-1EF585AB7EAB}"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B9F01504-1EDE-485B-A4EC-EE5A51D801C8}" type="datetimeFigureOut">
              <a:rPr lang="en-US"/>
              <a:pPr>
                <a:defRPr/>
              </a:pPr>
              <a:t>16-Jul-20</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3A68E037-308D-4623-B958-31514AE1A75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C2E7C34C-0A08-4B78-88AA-E14DAC4DE479}" type="datetimeFigureOut">
              <a:rPr lang="en-US"/>
              <a:pPr>
                <a:defRPr/>
              </a:pPr>
              <a:t>16-Jul-20</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5C0316FE-4B64-4ED5-8DA8-2C04867C341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CBA38C46-53B4-4CB0-BC56-F5A7F31D5F0B}" type="datetimeFigureOut">
              <a:rPr lang="en-US"/>
              <a:pPr>
                <a:defRPr/>
              </a:pPr>
              <a:t>16-Jul-20</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953F7EA5-A9F2-4726-B242-282D87DB4A67}"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Right Tri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649ED966-E21F-4514-86A9-A830AEF75956}" type="datetimeFigureOut">
              <a:rPr lang="en-US"/>
              <a:pPr>
                <a:defRPr/>
              </a:pPr>
              <a:t>16-Jul-20</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344A31A6-3C92-4A8A-9B3E-67BE49DF18F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EE5ADBE6-0497-4DF8-AAAF-2F3283BD851F}" type="datetimeFigureOut">
              <a:rPr lang="en-US"/>
              <a:pPr>
                <a:defRPr/>
              </a:pPr>
              <a:t>16-Jul-20</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1E15402-CF42-4FDD-9D40-5780DAC5895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A2E2DF76-AEF2-42FF-90FC-70B378520C16}" type="datetimeFigureOut">
              <a:rPr lang="en-US"/>
              <a:pPr>
                <a:defRPr/>
              </a:pPr>
              <a:t>16-Jul-20</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673ACBA-5EC7-4B14-9B7A-FD6F0628F55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cs typeface="+mn-cs"/>
              </a:defRPr>
            </a:lvl1pPr>
            <a:extLst/>
          </a:lstStyle>
          <a:p>
            <a:pPr>
              <a:defRPr/>
            </a:pPr>
            <a:fld id="{F7BED59B-5655-4DE7-ACFF-E327A6DDE440}" type="datetimeFigureOut">
              <a:rPr lang="en-US"/>
              <a:pPr>
                <a:defRPr/>
              </a:pPr>
              <a:t>16-Jul-20</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cs typeface="+mn-cs"/>
              </a:defRPr>
            </a:lvl1pPr>
            <a:extLst/>
          </a:lstStyle>
          <a:p>
            <a:pPr>
              <a:defRPr/>
            </a:pPr>
            <a:fld id="{D108532B-F87B-41B8-99A9-64C6ABA54FF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7" r:id="rId1"/>
    <p:sldLayoutId id="2147483733" r:id="rId2"/>
    <p:sldLayoutId id="2147483738" r:id="rId3"/>
    <p:sldLayoutId id="2147483739" r:id="rId4"/>
    <p:sldLayoutId id="2147483740" r:id="rId5"/>
    <p:sldLayoutId id="2147483741" r:id="rId6"/>
    <p:sldLayoutId id="2147483734" r:id="rId7"/>
    <p:sldLayoutId id="2147483742" r:id="rId8"/>
    <p:sldLayoutId id="2147483743" r:id="rId9"/>
    <p:sldLayoutId id="2147483735" r:id="rId10"/>
    <p:sldLayoutId id="2147483736"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nysscpa.org/cpajournal/2001/0700/features/f073801.htm" TargetMode="External"/><Relationship Id="rId2" Type="http://schemas.openxmlformats.org/officeDocument/2006/relationships/hyperlink" Target="https://www.google.com/url?q=http://www.nytimes.com/2011/06/13/business/13views.htmlDechow&amp;sa=D&amp;source=hangouts&amp;ust=1593597546113000&amp;usg=AFQjCNEUOIc-Q20X4Smp0JgJo4eWXtnUUQ" TargetMode="External"/><Relationship Id="rId1" Type="http://schemas.openxmlformats.org/officeDocument/2006/relationships/slideLayout" Target="../slideLayouts/slideLayout2.xml"/><Relationship Id="rId4" Type="http://schemas.openxmlformats.org/officeDocument/2006/relationships/hyperlink" Target="https://www.google.com/url?q=http://www.businessweek.com/globalbiz/content/jan2009/gb2009017_807784.htm&amp;sa=D&amp;source=hangouts&amp;ust=1593597565216000&amp;usg=AFQjCNEaIF3WL-AZaWH_NUBGygxVv8M2G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2285999"/>
          </a:xfrm>
        </p:spPr>
        <p:txBody>
          <a:bodyPr/>
          <a:lstStyle/>
          <a:p>
            <a:pPr eaLnBrk="1" fontAlgn="auto" hangingPunct="1">
              <a:spcAft>
                <a:spcPts val="0"/>
              </a:spcAft>
              <a:defRPr/>
            </a:pPr>
            <a:r>
              <a:rPr lang="en-US" dirty="0" smtClean="0">
                <a:solidFill>
                  <a:schemeClr val="accent4"/>
                </a:solidFill>
                <a:latin typeface="Times New Roman" pitchFamily="18" charset="0"/>
                <a:cs typeface="Times New Roman" pitchFamily="18" charset="0"/>
              </a:rPr>
              <a:t>EARNINGS MANAGEMENT</a:t>
            </a:r>
            <a:endParaRPr lang="en-US" dirty="0">
              <a:solidFill>
                <a:schemeClr val="accent4"/>
              </a:solidFill>
              <a:latin typeface="Times New Roman" pitchFamily="18" charset="0"/>
              <a:cs typeface="Times New Roman" pitchFamily="18" charset="0"/>
            </a:endParaRPr>
          </a:p>
        </p:txBody>
      </p:sp>
      <p:sp>
        <p:nvSpPr>
          <p:cNvPr id="9219" name="Subtitle 2"/>
          <p:cNvSpPr>
            <a:spLocks noGrp="1"/>
          </p:cNvSpPr>
          <p:nvPr>
            <p:ph type="subTitle" idx="1"/>
          </p:nvPr>
        </p:nvSpPr>
        <p:spPr>
          <a:xfrm>
            <a:off x="685800" y="3611563"/>
            <a:ext cx="7772400" cy="1200150"/>
          </a:xfrm>
        </p:spPr>
        <p:txBody>
          <a:bodyPr/>
          <a:lstStyle/>
          <a:p>
            <a:pPr marR="0" eaLnBrk="1" hangingPunct="1"/>
            <a:endParaRPr lang="en-US" smtClean="0"/>
          </a:p>
        </p:txBody>
      </p:sp>
      <p:pic>
        <p:nvPicPr>
          <p:cNvPr id="4" name="Picture 3" descr="qm4018265591.jpg"/>
          <p:cNvPicPr>
            <a:picLocks noChangeAspect="1"/>
          </p:cNvPicPr>
          <p:nvPr/>
        </p:nvPicPr>
        <p:blipFill>
          <a:blip r:embed="rId2"/>
          <a:stretch>
            <a:fillRect/>
          </a:stretch>
        </p:blipFill>
        <p:spPr>
          <a:xfrm>
            <a:off x="838200" y="2667000"/>
            <a:ext cx="3619500" cy="3810000"/>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4144962"/>
          </a:xfrm>
        </p:spPr>
        <p:txBody>
          <a:bodyPr>
            <a:noAutofit/>
          </a:bodyPr>
          <a:lstStyle/>
          <a:p>
            <a:pPr eaLnBrk="1" fontAlgn="auto" hangingPunct="1">
              <a:spcAft>
                <a:spcPts val="0"/>
              </a:spcAft>
              <a:defRPr/>
            </a:pPr>
            <a:r>
              <a:rPr lang="en-US" sz="3200" dirty="0" smtClean="0">
                <a:solidFill>
                  <a:schemeClr val="tx1"/>
                </a:solidFill>
                <a:latin typeface="Times New Roman" pitchFamily="18" charset="0"/>
                <a:cs typeface="Times New Roman" pitchFamily="18" charset="0"/>
              </a:rPr>
              <a:t>In International Accounting Standards Board (IASB, 2010) -</a:t>
            </a:r>
            <a:r>
              <a:rPr lang="en-GB" sz="3200" dirty="0" smtClean="0">
                <a:solidFill>
                  <a:schemeClr val="tx1"/>
                </a:solidFill>
                <a:latin typeface="Times New Roman" pitchFamily="18" charset="0"/>
                <a:cs typeface="Times New Roman" pitchFamily="18" charset="0"/>
              </a:rPr>
              <a:t>Providing financial information about a reporting company</a:t>
            </a:r>
            <a:endParaRPr lang="en-US" sz="3200" dirty="0">
              <a:solidFill>
                <a:schemeClr val="tx1"/>
              </a:solidFill>
              <a:latin typeface="Times New Roman" pitchFamily="18" charset="0"/>
              <a:cs typeface="Times New Roman" pitchFamily="18" charset="0"/>
            </a:endParaRPr>
          </a:p>
        </p:txBody>
      </p:sp>
      <p:pic>
        <p:nvPicPr>
          <p:cNvPr id="3" name="Picture 2" descr="international-accounting-standards-board-1-638.jpg"/>
          <p:cNvPicPr>
            <a:picLocks noChangeAspect="1"/>
          </p:cNvPicPr>
          <p:nvPr/>
        </p:nvPicPr>
        <p:blipFill>
          <a:blip r:embed="rId2"/>
          <a:stretch>
            <a:fillRect/>
          </a:stretch>
        </p:blipFill>
        <p:spPr>
          <a:xfrm>
            <a:off x="5495925" y="4119085"/>
            <a:ext cx="3648075" cy="2738915"/>
          </a:xfrm>
          <a:prstGeom prst="rect">
            <a:avLst/>
          </a:prstGeom>
          <a:effectLst>
            <a:glow rad="101600">
              <a:schemeClr val="accent2">
                <a:satMod val="175000"/>
                <a:alpha val="40000"/>
              </a:schemeClr>
            </a:glow>
            <a:softEdge rad="127000"/>
          </a:effectLst>
        </p:spPr>
      </p:pic>
    </p:spTree>
  </p:cSld>
  <p:clrMapOvr>
    <a:masterClrMapping/>
  </p:clrMapOvr>
  <p:transition>
    <p:pull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4221162"/>
          </a:xfrm>
        </p:spPr>
        <p:txBody>
          <a:bodyPr/>
          <a:lstStyle/>
          <a:p>
            <a:pPr eaLnBrk="1" fontAlgn="auto" hangingPunct="1">
              <a:spcAft>
                <a:spcPts val="0"/>
              </a:spcAft>
              <a:defRPr/>
            </a:pPr>
            <a:r>
              <a:rPr lang="en-US" dirty="0" smtClean="0">
                <a:latin typeface="Times New Roman" pitchFamily="18" charset="0"/>
                <a:cs typeface="Times New Roman" pitchFamily="18" charset="0"/>
              </a:rPr>
              <a:t>"Earning management" generally focuses on artificially increasing (or decreasing) the income, earnings, or earnings per share figures through aggressive accounting tactics.</a:t>
            </a:r>
            <a:endParaRPr lang="en-US" dirty="0">
              <a:latin typeface="Times New Roman" pitchFamily="18" charset="0"/>
              <a:cs typeface="Times New Roman" pitchFamily="18" charset="0"/>
            </a:endParaRPr>
          </a:p>
        </p:txBody>
      </p:sp>
      <p:pic>
        <p:nvPicPr>
          <p:cNvPr id="3" name="Picture 2" descr="images.jpg"/>
          <p:cNvPicPr>
            <a:picLocks noChangeAspect="1"/>
          </p:cNvPicPr>
          <p:nvPr/>
        </p:nvPicPr>
        <p:blipFill>
          <a:blip r:embed="rId2"/>
          <a:stretch>
            <a:fillRect/>
          </a:stretch>
        </p:blipFill>
        <p:spPr>
          <a:xfrm>
            <a:off x="2819400" y="3657600"/>
            <a:ext cx="4953000" cy="2782957"/>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65760" indent="-256032" eaLnBrk="1" fontAlgn="auto" hangingPunct="1">
              <a:spcAft>
                <a:spcPts val="0"/>
              </a:spcAft>
              <a:buFont typeface="Wingdings 3"/>
              <a:buNone/>
              <a:defRPr/>
            </a:pPr>
            <a:r>
              <a:rPr lang="en-US" dirty="0" smtClean="0"/>
              <a:t>   </a:t>
            </a:r>
            <a:r>
              <a:rPr lang="en-US" dirty="0" smtClean="0">
                <a:solidFill>
                  <a:schemeClr val="accent6"/>
                </a:solidFill>
                <a:latin typeface="Times New Roman" pitchFamily="18" charset="0"/>
                <a:cs typeface="Times New Roman" pitchFamily="18" charset="0"/>
              </a:rPr>
              <a:t>Financial statements  are first affected by business structuring decisions that involve the business in economic activities. These decisions result in transactions or changes in value that must then be recorded in accordance with generally accepted accounting principles (GAAP).</a:t>
            </a:r>
            <a:endParaRPr lang="en-US" dirty="0">
              <a:solidFill>
                <a:schemeClr val="accent6"/>
              </a:solidFill>
              <a:latin typeface="Times New Roman" pitchFamily="18" charset="0"/>
              <a:cs typeface="Times New Roman" pitchFamily="18" charset="0"/>
            </a:endParaRPr>
          </a:p>
        </p:txBody>
      </p:sp>
      <p:sp>
        <p:nvSpPr>
          <p:cNvPr id="3" name="Title 2"/>
          <p:cNvSpPr>
            <a:spLocks noGrp="1"/>
          </p:cNvSpPr>
          <p:nvPr>
            <p:ph type="title"/>
          </p:nvPr>
        </p:nvSpPr>
        <p:spPr/>
        <p:txBody>
          <a:bodyPr>
            <a:noAutofit/>
          </a:bodyPr>
          <a:lstStyle/>
          <a:p>
            <a:pPr algn="ctr" eaLnBrk="1" fontAlgn="auto" hangingPunct="1">
              <a:spcAft>
                <a:spcPts val="0"/>
              </a:spcAft>
              <a:defRPr/>
            </a:pPr>
            <a:r>
              <a:rPr lang="en-US" sz="9600" dirty="0" smtClean="0">
                <a:solidFill>
                  <a:srgbClr val="FF0000"/>
                </a:solidFill>
                <a:latin typeface="Times New Roman" pitchFamily="18" charset="0"/>
                <a:cs typeface="Times New Roman" pitchFamily="18" charset="0"/>
              </a:rPr>
              <a:t>GAAP</a:t>
            </a:r>
            <a:endParaRPr lang="en-US" sz="9600" dirty="0">
              <a:solidFill>
                <a:srgbClr val="FF0000"/>
              </a:solidFill>
              <a:latin typeface="Times New Roman" pitchFamily="18" charset="0"/>
              <a:cs typeface="Times New Roman" pitchFamily="18" charset="0"/>
            </a:endParaRPr>
          </a:p>
        </p:txBody>
      </p:sp>
      <p:pic>
        <p:nvPicPr>
          <p:cNvPr id="4" name="Picture 3" descr="index.jpg"/>
          <p:cNvPicPr>
            <a:picLocks noChangeAspect="1"/>
          </p:cNvPicPr>
          <p:nvPr/>
        </p:nvPicPr>
        <p:blipFill>
          <a:blip r:embed="rId2"/>
          <a:stretch>
            <a:fillRect/>
          </a:stretch>
        </p:blipFill>
        <p:spPr>
          <a:xfrm>
            <a:off x="5257800" y="3657600"/>
            <a:ext cx="3886200" cy="32004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solidFill>
                  <a:srgbClr val="FF0000"/>
                </a:solidFill>
                <a:latin typeface="Times New Roman" pitchFamily="18" charset="0"/>
                <a:cs typeface="Times New Roman" pitchFamily="18" charset="0"/>
              </a:rPr>
              <a:t>Business Structuring Decisions versus Financial Reporting Decisions </a:t>
            </a:r>
            <a:r>
              <a:rPr lang="en-US" dirty="0" smtClean="0"/>
              <a:t/>
            </a:r>
            <a:br>
              <a:rPr lang="en-US" dirty="0" smtClean="0"/>
            </a:br>
            <a:endParaRPr lang="en-US" dirty="0"/>
          </a:p>
        </p:txBody>
      </p:sp>
      <p:pic>
        <p:nvPicPr>
          <p:cNvPr id="1026" name="Picture 2"/>
          <p:cNvPicPr>
            <a:picLocks noGrp="1" noChangeAspect="1" noChangeArrowheads="1"/>
          </p:cNvPicPr>
          <p:nvPr>
            <p:ph idx="1"/>
          </p:nvPr>
        </p:nvPicPr>
        <p:blipFill>
          <a:blip r:embed="rId2"/>
          <a:srcRect/>
          <a:stretch>
            <a:fillRect/>
          </a:stretch>
        </p:blipFill>
        <p:spPr>
          <a:xfrm>
            <a:off x="1828800" y="1600200"/>
            <a:ext cx="6381750" cy="4648199"/>
          </a:xfrm>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a:xfrm>
            <a:off x="304800" y="1066800"/>
            <a:ext cx="8382000" cy="4940300"/>
          </a:xfrm>
        </p:spPr>
        <p:txBody>
          <a:bodyPr/>
          <a:lstStyle/>
          <a:p>
            <a:pPr algn="just" eaLnBrk="1" hangingPunct="1"/>
            <a:r>
              <a:rPr lang="en-US" smtClean="0">
                <a:latin typeface="Times New Roman" pitchFamily="18" charset="0"/>
                <a:cs typeface="Times New Roman" pitchFamily="18" charset="0"/>
              </a:rPr>
              <a:t>Long-term construction contracts require estimates of progress towards completion and costs to be completed. Managers Could Use Optimistic Estimates Of Progress Towards Completion To Boost Profits.</a:t>
            </a:r>
          </a:p>
          <a:p>
            <a:pPr algn="just" eaLnBrk="1" hangingPunct="1"/>
            <a:r>
              <a:rPr lang="en-US" smtClean="0">
                <a:latin typeface="Times New Roman" pitchFamily="18" charset="0"/>
                <a:cs typeface="Times New Roman" pitchFamily="18" charset="0"/>
              </a:rPr>
              <a:t>Depreciation calculations require estimates of useful life and protection values. Managers can assess the optimism of life, use the hedging value of depreciation assets and reduce depreciation costs.</a:t>
            </a:r>
          </a:p>
          <a:p>
            <a:pPr algn="just" eaLnBrk="1" hangingPunct="1"/>
            <a:r>
              <a:rPr lang="en-US" smtClean="0">
                <a:latin typeface="Times New Roman" pitchFamily="18" charset="0"/>
                <a:cs typeface="Times New Roman" pitchFamily="18" charset="0"/>
              </a:rPr>
              <a:t>Accounts receivable must be declared at their net realizable value. Managers could use optimistic collection estimates to exaggerate earnings</a:t>
            </a:r>
            <a:r>
              <a:rPr lang="en-US" smtClean="0"/>
              <a:t>.</a:t>
            </a:r>
            <a:endParaRPr lang="en-US" smtClean="0">
              <a:latin typeface="Times New Roman" pitchFamily="18" charset="0"/>
              <a:cs typeface="Times New Roman" pitchFamily="18" charset="0"/>
            </a:endParaRPr>
          </a:p>
          <a:p>
            <a:pPr eaLnBrk="1" hangingPunct="1"/>
            <a:endParaRPr lang="en-US" smtClean="0"/>
          </a:p>
          <a:p>
            <a:pPr eaLnBrk="1" hangingPunct="1"/>
            <a:endParaRPr lang="en-US" smtClean="0"/>
          </a:p>
        </p:txBody>
      </p:sp>
      <p:sp>
        <p:nvSpPr>
          <p:cNvPr id="3" name="Title 2"/>
          <p:cNvSpPr>
            <a:spLocks noGrp="1"/>
          </p:cNvSpPr>
          <p:nvPr>
            <p:ph type="title"/>
          </p:nvPr>
        </p:nvSpPr>
        <p:spPr/>
        <p:txBody>
          <a:bodyPr>
            <a:normAutofit fontScale="90000"/>
          </a:bodyPr>
          <a:lstStyle/>
          <a:p>
            <a:pPr eaLnBrk="1" fontAlgn="auto" hangingPunct="1">
              <a:spcAft>
                <a:spcPts val="0"/>
              </a:spcAft>
              <a:defRPr/>
            </a:pPr>
            <a:r>
              <a:rPr lang="en-US" sz="2800" dirty="0" smtClean="0">
                <a:solidFill>
                  <a:schemeClr val="accent4"/>
                </a:solidFill>
                <a:latin typeface="Times New Roman" pitchFamily="18" charset="0"/>
                <a:cs typeface="Times New Roman" pitchFamily="18" charset="0"/>
              </a:rPr>
              <a:t>Financial reporting judgments that could subtly shade earnings in one direction or another </a:t>
            </a:r>
            <a:r>
              <a:rPr lang="en-US" dirty="0" smtClean="0"/>
              <a:t/>
            </a:r>
            <a:br>
              <a:rPr lang="en-US" dirty="0" smtClean="0"/>
            </a:br>
            <a:endParaRPr lang="en-US" dirty="0"/>
          </a:p>
        </p:txBody>
      </p:sp>
    </p:spTree>
  </p:cSld>
  <p:clrMapOvr>
    <a:masterClrMapping/>
  </p:clrMapOvr>
  <p:transition>
    <p:strips/>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a:xfrm>
            <a:off x="304800" y="914400"/>
            <a:ext cx="8229600" cy="5135563"/>
          </a:xfrm>
        </p:spPr>
        <p:txBody>
          <a:bodyPr/>
          <a:lstStyle/>
          <a:p>
            <a:pPr eaLnBrk="1" hangingPunct="1"/>
            <a:r>
              <a:rPr lang="en-US" sz="2000" smtClean="0">
                <a:latin typeface="Times New Roman" pitchFamily="18" charset="0"/>
                <a:cs typeface="Times New Roman" pitchFamily="18" charset="0"/>
              </a:rPr>
              <a:t>Meet the expectations of external profits of analysts and others.</a:t>
            </a:r>
          </a:p>
          <a:p>
            <a:pPr eaLnBrk="1" hangingPunct="1"/>
            <a:r>
              <a:rPr lang="en-US" sz="2000" smtClean="0">
                <a:latin typeface="Times New Roman" pitchFamily="18" charset="0"/>
                <a:cs typeface="Times New Roman" pitchFamily="18" charset="0"/>
              </a:rPr>
              <a:t>Achieve internal financial goals or improve the appearance of the business.</a:t>
            </a:r>
          </a:p>
          <a:p>
            <a:pPr eaLnBrk="1" hangingPunct="1"/>
            <a:r>
              <a:rPr lang="en-US" sz="2000" smtClean="0">
                <a:latin typeface="Times New Roman" pitchFamily="18" charset="0"/>
                <a:cs typeface="Times New Roman" pitchFamily="18" charset="0"/>
              </a:rPr>
              <a:t>Conceal the deterioration of the company's financial situation.</a:t>
            </a:r>
          </a:p>
          <a:p>
            <a:pPr eaLnBrk="1" hangingPunct="1"/>
            <a:r>
              <a:rPr lang="en-US" sz="2000" smtClean="0">
                <a:latin typeface="Times New Roman" pitchFamily="18" charset="0"/>
                <a:cs typeface="Times New Roman" pitchFamily="18" charset="0"/>
              </a:rPr>
              <a:t>Increase the share price.</a:t>
            </a:r>
          </a:p>
          <a:p>
            <a:pPr eaLnBrk="1" hangingPunct="1"/>
            <a:r>
              <a:rPr lang="en-US" sz="2000" smtClean="0">
                <a:latin typeface="Times New Roman" pitchFamily="18" charset="0"/>
                <a:cs typeface="Times New Roman" pitchFamily="18" charset="0"/>
              </a:rPr>
              <a:t>Strengthen the financial position for the financing of capital or outstanding debt.</a:t>
            </a:r>
          </a:p>
          <a:p>
            <a:pPr eaLnBrk="1" hangingPunct="1"/>
            <a:r>
              <a:rPr lang="en-US" sz="2000" smtClean="0">
                <a:latin typeface="Times New Roman" pitchFamily="18" charset="0"/>
                <a:cs typeface="Times New Roman" pitchFamily="18" charset="0"/>
              </a:rPr>
              <a:t>Increase the compensation of the administration by achieving bonus objectives and a greater appreciation of the shares.</a:t>
            </a:r>
          </a:p>
          <a:p>
            <a:pPr eaLnBrk="1" hangingPunct="1"/>
            <a:r>
              <a:rPr lang="en-US" sz="2000" smtClean="0">
                <a:latin typeface="Times New Roman" pitchFamily="18" charset="0"/>
                <a:cs typeface="Times New Roman" pitchFamily="18" charset="0"/>
              </a:rPr>
              <a:t> Cover misappropriated assets for personal benefit.</a:t>
            </a:r>
          </a:p>
        </p:txBody>
      </p:sp>
      <p:sp>
        <p:nvSpPr>
          <p:cNvPr id="3" name="Title 2"/>
          <p:cNvSpPr>
            <a:spLocks noGrp="1"/>
          </p:cNvSpPr>
          <p:nvPr>
            <p:ph type="title"/>
          </p:nvPr>
        </p:nvSpPr>
        <p:spPr>
          <a:xfrm>
            <a:off x="0" y="0"/>
            <a:ext cx="9144000" cy="914400"/>
          </a:xfrm>
        </p:spPr>
        <p:txBody>
          <a:bodyPr/>
          <a:lstStyle/>
          <a:p>
            <a:pPr eaLnBrk="1" fontAlgn="auto" hangingPunct="1">
              <a:spcAft>
                <a:spcPts val="0"/>
              </a:spcAft>
              <a:defRPr/>
            </a:pPr>
            <a:r>
              <a:rPr lang="en-US" sz="3600" dirty="0" smtClean="0">
                <a:solidFill>
                  <a:schemeClr val="accent6"/>
                </a:solidFill>
                <a:latin typeface="Times New Roman" pitchFamily="18" charset="0"/>
                <a:cs typeface="Times New Roman" pitchFamily="18" charset="0"/>
              </a:rPr>
              <a:t>Motivations for falsifying financial reporting </a:t>
            </a:r>
            <a:endParaRPr lang="en-US" sz="3600" dirty="0">
              <a:solidFill>
                <a:schemeClr val="accent6"/>
              </a:solidFill>
              <a:latin typeface="Times New Roman" pitchFamily="18" charset="0"/>
              <a:cs typeface="Times New Roman" pitchFamily="18" charset="0"/>
            </a:endParaRPr>
          </a:p>
        </p:txBody>
      </p:sp>
      <p:pic>
        <p:nvPicPr>
          <p:cNvPr id="4" name="Picture 3" descr="index.jpg"/>
          <p:cNvPicPr>
            <a:picLocks noChangeAspect="1"/>
          </p:cNvPicPr>
          <p:nvPr/>
        </p:nvPicPr>
        <p:blipFill>
          <a:blip r:embed="rId3"/>
          <a:stretch>
            <a:fillRect/>
          </a:stretch>
        </p:blipFill>
        <p:spPr>
          <a:xfrm>
            <a:off x="5943600" y="3505200"/>
            <a:ext cx="3200400" cy="33528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ransition>
    <p:whee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p:txBody>
          <a:bodyPr/>
          <a:lstStyle/>
          <a:p>
            <a:pPr eaLnBrk="1" hangingPunct="1">
              <a:buFont typeface="Wingdings" pitchFamily="2" charset="2"/>
              <a:buChar char="Ø"/>
            </a:pPr>
            <a:r>
              <a:rPr lang="en-US" smtClean="0">
                <a:latin typeface="Times New Roman" pitchFamily="18" charset="0"/>
                <a:cs typeface="Times New Roman" pitchFamily="18" charset="0"/>
              </a:rPr>
              <a:t>Incorrect revenue recognition 61%</a:t>
            </a:r>
          </a:p>
          <a:p>
            <a:pPr eaLnBrk="1" hangingPunct="1">
              <a:buFont typeface="Wingdings" pitchFamily="2" charset="2"/>
              <a:buChar char="Ø"/>
            </a:pPr>
            <a:r>
              <a:rPr lang="en-US" smtClean="0">
                <a:latin typeface="Times New Roman" pitchFamily="18" charset="0"/>
                <a:cs typeface="Times New Roman" pitchFamily="18" charset="0"/>
              </a:rPr>
              <a:t>Overvaluation of assets 51%</a:t>
            </a:r>
          </a:p>
          <a:p>
            <a:pPr eaLnBrk="1" hangingPunct="1">
              <a:buFont typeface="Wingdings" pitchFamily="2" charset="2"/>
              <a:buChar char="Ø"/>
            </a:pPr>
            <a:r>
              <a:rPr lang="en-US" smtClean="0">
                <a:latin typeface="Times New Roman" pitchFamily="18" charset="0"/>
                <a:cs typeface="Times New Roman" pitchFamily="18" charset="0"/>
              </a:rPr>
              <a:t>Underestimation of expenses / responsibilities 14%</a:t>
            </a:r>
          </a:p>
          <a:p>
            <a:pPr eaLnBrk="1" hangingPunct="1">
              <a:buFont typeface="Wingdings" pitchFamily="2" charset="2"/>
              <a:buChar char="Ø"/>
            </a:pPr>
            <a:r>
              <a:rPr lang="en-US" smtClean="0">
                <a:latin typeface="Times New Roman" pitchFamily="18" charset="0"/>
                <a:cs typeface="Times New Roman" pitchFamily="18" charset="0"/>
              </a:rPr>
              <a:t>consider negotiating also cited 24%</a:t>
            </a:r>
          </a:p>
          <a:p>
            <a:pPr eaLnBrk="1" hangingPunct="1">
              <a:buFont typeface="Wingdings" pitchFamily="2" charset="2"/>
              <a:buChar char="Ø"/>
            </a:pPr>
            <a:r>
              <a:rPr lang="en-US" smtClean="0">
                <a:latin typeface="Times New Roman" pitchFamily="18" charset="0"/>
                <a:cs typeface="Times New Roman" pitchFamily="18" charset="0"/>
              </a:rPr>
              <a:t>Disguised use of transactions with related parties 18% </a:t>
            </a:r>
          </a:p>
          <a:p>
            <a:pPr eaLnBrk="1" hangingPunct="1">
              <a:buFont typeface="Wingdings" pitchFamily="2" charset="2"/>
              <a:buChar char="Ø"/>
            </a:pPr>
            <a:r>
              <a:rPr lang="en-US" smtClean="0">
                <a:latin typeface="Times New Roman" pitchFamily="18" charset="0"/>
                <a:cs typeface="Times New Roman" pitchFamily="18" charset="0"/>
              </a:rPr>
              <a:t>Other miscellaneous techniques 20%</a:t>
            </a:r>
          </a:p>
          <a:p>
            <a:pPr eaLnBrk="1" hangingPunct="1">
              <a:buFont typeface="Wingdings 3" pitchFamily="18" charset="2"/>
              <a:buNone/>
            </a:pPr>
            <a:r>
              <a:rPr lang="en-US" smtClean="0">
                <a:latin typeface="Times New Roman" pitchFamily="18" charset="0"/>
                <a:cs typeface="Times New Roman" pitchFamily="18" charset="0"/>
              </a:rPr>
              <a:t>* Totals greater than 100% due to multiple abuses</a:t>
            </a:r>
          </a:p>
          <a:p>
            <a:pPr eaLnBrk="1" hangingPunct="1">
              <a:buFont typeface="Wingdings 3" pitchFamily="18" charset="2"/>
              <a:buNone/>
            </a:pPr>
            <a:endParaRPr lang="en-US" smtClean="0"/>
          </a:p>
        </p:txBody>
      </p:sp>
      <p:sp>
        <p:nvSpPr>
          <p:cNvPr id="3" name="Title 2"/>
          <p:cNvSpPr>
            <a:spLocks noGrp="1"/>
          </p:cNvSpPr>
          <p:nvPr>
            <p:ph type="title"/>
          </p:nvPr>
        </p:nvSpPr>
        <p:spPr/>
        <p:txBody>
          <a:bodyPr>
            <a:noAutofit/>
          </a:bodyPr>
          <a:lstStyle/>
          <a:p>
            <a:pPr algn="just" eaLnBrk="1" fontAlgn="auto" hangingPunct="1">
              <a:spcAft>
                <a:spcPts val="0"/>
              </a:spcAft>
              <a:defRPr/>
            </a:pPr>
            <a:r>
              <a:rPr lang="en-US" sz="2800" dirty="0" smtClean="0">
                <a:solidFill>
                  <a:srgbClr val="C00000"/>
                </a:solidFill>
                <a:latin typeface="Times New Roman" pitchFamily="18" charset="0"/>
                <a:cs typeface="Times New Roman" pitchFamily="18" charset="0"/>
              </a:rPr>
              <a:t>The COSO special report identified the most common financial fraud techniques among the 347 fraud companies to include</a:t>
            </a:r>
            <a:endParaRPr lang="en-US" sz="2800" dirty="0">
              <a:solidFill>
                <a:srgbClr val="C00000"/>
              </a:solidFill>
              <a:latin typeface="Times New Roman" pitchFamily="18" charset="0"/>
              <a:cs typeface="Times New Roman" pitchFamily="18" charset="0"/>
            </a:endParaRPr>
          </a:p>
        </p:txBody>
      </p:sp>
      <p:pic>
        <p:nvPicPr>
          <p:cNvPr id="4" name="Picture 3" descr="HJCF.jpg"/>
          <p:cNvPicPr>
            <a:picLocks noChangeAspect="1"/>
          </p:cNvPicPr>
          <p:nvPr/>
        </p:nvPicPr>
        <p:blipFill>
          <a:blip r:embed="rId2"/>
          <a:stretch>
            <a:fillRect/>
          </a:stretch>
        </p:blipFill>
        <p:spPr>
          <a:xfrm>
            <a:off x="5257801" y="4800600"/>
            <a:ext cx="3886200" cy="205740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ransition>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p:txBody>
          <a:bodyPr/>
          <a:lstStyle/>
          <a:p>
            <a:pPr eaLnBrk="1" hangingPunct="1"/>
            <a:r>
              <a:rPr lang="en-US" sz="2800" smtClean="0">
                <a:latin typeface="Times New Roman" pitchFamily="18" charset="0"/>
                <a:cs typeface="Times New Roman" pitchFamily="18" charset="0"/>
              </a:rPr>
              <a:t>The accounting, structural and critical elections must be carried out within the framework of GAAP.</a:t>
            </a:r>
          </a:p>
          <a:p>
            <a:pPr eaLnBrk="1" hangingPunct="1"/>
            <a:r>
              <a:rPr lang="en-US" sz="2800" smtClean="0">
                <a:latin typeface="Times New Roman" pitchFamily="18" charset="0"/>
                <a:cs typeface="Times New Roman" pitchFamily="18" charset="0"/>
              </a:rPr>
              <a:t>Bad debt estimation is an excellent example of an accounting decision that many managers must make. </a:t>
            </a:r>
          </a:p>
          <a:p>
            <a:pPr eaLnBrk="1" hangingPunct="1"/>
            <a:r>
              <a:rPr lang="en-US" sz="2800" smtClean="0">
                <a:latin typeface="Times New Roman" pitchFamily="18" charset="0"/>
                <a:cs typeface="Times New Roman" pitchFamily="18" charset="0"/>
              </a:rPr>
              <a:t>Even small changes in estimates can have significant effects on reported earnings</a:t>
            </a:r>
          </a:p>
          <a:p>
            <a:pPr eaLnBrk="1" hangingPunct="1"/>
            <a:endParaRPr lang="en-US" smtClean="0"/>
          </a:p>
        </p:txBody>
      </p:sp>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solidFill>
                  <a:srgbClr val="C00000"/>
                </a:solidFill>
                <a:latin typeface="Times New Roman" pitchFamily="18" charset="0"/>
                <a:cs typeface="Times New Roman" pitchFamily="18" charset="0"/>
              </a:rPr>
              <a:t>Judgment, Estimates and Earnings Management</a:t>
            </a:r>
            <a:endParaRPr lang="en-US" dirty="0">
              <a:solidFill>
                <a:srgbClr val="C00000"/>
              </a:solidFill>
              <a:latin typeface="Times New Roman" pitchFamily="18" charset="0"/>
              <a:cs typeface="Times New Roman" pitchFamily="18" charset="0"/>
            </a:endParaRPr>
          </a:p>
        </p:txBody>
      </p:sp>
      <p:pic>
        <p:nvPicPr>
          <p:cNvPr id="4" name="Picture 3" descr="GFJYU.png"/>
          <p:cNvPicPr>
            <a:picLocks noChangeAspect="1"/>
          </p:cNvPicPr>
          <p:nvPr/>
        </p:nvPicPr>
        <p:blipFill>
          <a:blip r:embed="rId2"/>
          <a:stretch>
            <a:fillRect/>
          </a:stretch>
        </p:blipFill>
        <p:spPr>
          <a:xfrm>
            <a:off x="0" y="5029200"/>
            <a:ext cx="2143125" cy="1828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Artboard_21-512.png"/>
          <p:cNvPicPr>
            <a:picLocks noChangeAspect="1"/>
          </p:cNvPicPr>
          <p:nvPr/>
        </p:nvPicPr>
        <p:blipFill>
          <a:blip r:embed="rId3"/>
          <a:stretch>
            <a:fillRect/>
          </a:stretch>
        </p:blipFill>
        <p:spPr>
          <a:xfrm>
            <a:off x="6198006" y="3912006"/>
            <a:ext cx="2945994" cy="2945994"/>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cSld>
  <p:clrMapOvr>
    <a:masterClrMapping/>
  </p:clrMapOvr>
  <p:transition>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365760" indent="-256032" algn="just" eaLnBrk="1" fontAlgn="auto" hangingPunct="1">
              <a:spcAft>
                <a:spcPts val="0"/>
              </a:spcAft>
              <a:buFont typeface="Wingdings 3"/>
              <a:buChar char=""/>
              <a:defRPr/>
            </a:pPr>
            <a:r>
              <a:rPr lang="en-US" sz="2800" dirty="0" smtClean="0">
                <a:latin typeface="Times New Roman" pitchFamily="18" charset="0"/>
                <a:cs typeface="Times New Roman" pitchFamily="18" charset="0"/>
              </a:rPr>
              <a:t>A commonly accepted evaluation of earnings management is that it is good at reducing lucidity by concealing the ‘true’ earnings of a company.</a:t>
            </a:r>
          </a:p>
          <a:p>
            <a:pPr marL="365760" indent="-256032" algn="just" eaLnBrk="1" fontAlgn="auto" hangingPunct="1">
              <a:spcAft>
                <a:spcPts val="0"/>
              </a:spcAft>
              <a:buFont typeface="Wingdings 3"/>
              <a:buChar char=""/>
              <a:defRPr/>
            </a:pPr>
            <a:r>
              <a:rPr lang="en-US" dirty="0" smtClean="0">
                <a:latin typeface="Times New Roman" pitchFamily="18" charset="0"/>
                <a:cs typeface="Times New Roman" pitchFamily="18" charset="0"/>
              </a:rPr>
              <a:t>Quantity of the earnings is the main focus of aggressive and deceptive accounting they place less significance comparing with the quality earnings.</a:t>
            </a:r>
          </a:p>
          <a:p>
            <a:pPr marL="365760" indent="-256032" algn="just" eaLnBrk="1" fontAlgn="auto" hangingPunct="1">
              <a:spcAft>
                <a:spcPts val="0"/>
              </a:spcAft>
              <a:buFont typeface="Wingdings 3"/>
              <a:buChar char=""/>
              <a:defRPr/>
            </a:pPr>
            <a:r>
              <a:rPr lang="en-US" dirty="0" smtClean="0">
                <a:latin typeface="Times New Roman" pitchFamily="18" charset="0"/>
                <a:cs typeface="Times New Roman" pitchFamily="18" charset="0"/>
              </a:rPr>
              <a:t>Regulators consider earnings management harmful and require immediate remedial action.</a:t>
            </a:r>
          </a:p>
          <a:p>
            <a:pPr marL="365760" indent="-256032" algn="just" eaLnBrk="1" fontAlgn="auto" hangingPunct="1">
              <a:spcAft>
                <a:spcPts val="0"/>
              </a:spcAft>
              <a:buFont typeface="Wingdings 3"/>
              <a:buChar char=""/>
              <a:defRPr/>
            </a:pPr>
            <a:r>
              <a:rPr lang="en-US" dirty="0" smtClean="0">
                <a:latin typeface="Times New Roman" pitchFamily="18" charset="0"/>
                <a:cs typeface="Times New Roman" pitchFamily="18" charset="0"/>
              </a:rPr>
              <a:t>standard setters must keep pace with rapid changes in business practices to avoid recognition of accounting being delayed by economic events and to minimize the possibility of creative accounting practices.</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pPr eaLnBrk="1" fontAlgn="auto" hangingPunct="1">
              <a:spcAft>
                <a:spcPts val="0"/>
              </a:spcAft>
              <a:defRPr/>
            </a:pPr>
            <a:r>
              <a:rPr lang="en-US" sz="2800" dirty="0" smtClean="0">
                <a:solidFill>
                  <a:schemeClr val="accent2"/>
                </a:solidFill>
                <a:latin typeface="Times New Roman" pitchFamily="18" charset="0"/>
                <a:cs typeface="Times New Roman" pitchFamily="18" charset="0"/>
              </a:rPr>
              <a:t>The Difficulty of Identifying Earnings Management</a:t>
            </a:r>
            <a:endParaRPr lang="en-US" sz="2800" dirty="0">
              <a:solidFill>
                <a:schemeClr val="accent2"/>
              </a:solidFill>
              <a:latin typeface="Times New Roman" pitchFamily="18" charset="0"/>
              <a:cs typeface="Times New Roman" pitchFamily="18" charset="0"/>
            </a:endParaRPr>
          </a:p>
        </p:txBody>
      </p:sp>
    </p:spTree>
  </p:cSld>
  <p:clrMapOvr>
    <a:masterClrMapping/>
  </p:clrMapOvr>
  <p:transition>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24078" indent="-514350" eaLnBrk="1" fontAlgn="auto" hangingPunct="1">
              <a:spcAft>
                <a:spcPts val="0"/>
              </a:spcAft>
              <a:buFont typeface="Wingdings 3"/>
              <a:buNone/>
              <a:defRPr/>
            </a:pPr>
            <a:r>
              <a:rPr lang="en-US" dirty="0" smtClean="0">
                <a:solidFill>
                  <a:srgbClr val="FF0000"/>
                </a:solidFill>
                <a:latin typeface="Times New Roman" pitchFamily="18" charset="0"/>
                <a:cs typeface="Times New Roman" pitchFamily="18" charset="0"/>
              </a:rPr>
              <a:t>The Microsoft Case</a:t>
            </a:r>
          </a:p>
          <a:p>
            <a:pPr marL="624078" indent="-514350" algn="just" eaLnBrk="1" fontAlgn="auto" hangingPunct="1">
              <a:spcAft>
                <a:spcPts val="0"/>
              </a:spcAft>
              <a:buFont typeface="Wingdings 3"/>
              <a:buNone/>
              <a:defRPr/>
            </a:pPr>
            <a:r>
              <a:rPr lang="en-US" dirty="0" smtClean="0">
                <a:solidFill>
                  <a:schemeClr val="accent4"/>
                </a:solidFill>
                <a:latin typeface="Times New Roman" pitchFamily="18" charset="0"/>
                <a:cs typeface="Times New Roman" pitchFamily="18" charset="0"/>
              </a:rPr>
              <a:t>     </a:t>
            </a:r>
            <a:r>
              <a:rPr lang="en-US" dirty="0" smtClean="0">
                <a:solidFill>
                  <a:srgbClr val="002060"/>
                </a:solidFill>
                <a:latin typeface="Times New Roman" pitchFamily="18" charset="0"/>
                <a:cs typeface="Times New Roman" pitchFamily="18" charset="0"/>
              </a:rPr>
              <a:t>Microsoft did not recognize the product as a result of the US Attorney General's antitrust investigation. This is perhaps an example of very conservative unacceptable profit management depicting that not all profit management practices involve exaggeration. The Securities and Exchange Commission (SEC) considers Microsoft's accounting practices to be significantly misdiagnosed from July 1994 to June 1998.</a:t>
            </a:r>
            <a:endParaRPr lang="en-US" dirty="0">
              <a:solidFill>
                <a:srgbClr val="002060"/>
              </a:solidFill>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accent6"/>
                </a:solidFill>
                <a:latin typeface="Times New Roman" pitchFamily="18" charset="0"/>
                <a:cs typeface="Times New Roman" pitchFamily="18" charset="0"/>
              </a:rPr>
              <a:t>Selected Earnings Management Case Examples</a:t>
            </a:r>
            <a:r>
              <a:rPr lang="en-US" dirty="0" smtClean="0"/>
              <a:t/>
            </a:r>
            <a:br>
              <a:rPr lang="en-US" dirty="0" smtClean="0"/>
            </a:br>
            <a:endParaRPr lang="en-US" dirty="0"/>
          </a:p>
        </p:txBody>
      </p:sp>
      <p:pic>
        <p:nvPicPr>
          <p:cNvPr id="4" name="Picture 3" descr="images.png"/>
          <p:cNvPicPr>
            <a:picLocks noChangeAspect="1"/>
          </p:cNvPicPr>
          <p:nvPr/>
        </p:nvPicPr>
        <p:blipFill>
          <a:blip r:embed="rId2"/>
          <a:stretch>
            <a:fillRect/>
          </a:stretch>
        </p:blipFill>
        <p:spPr>
          <a:xfrm>
            <a:off x="6543675" y="533400"/>
            <a:ext cx="2600325" cy="15240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p:pull dir="l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p:txBody>
          <a:bodyPr/>
          <a:lstStyle/>
          <a:p>
            <a:pPr algn="just" eaLnBrk="1" hangingPunct="1"/>
            <a:r>
              <a:rPr lang="en-US" smtClean="0">
                <a:solidFill>
                  <a:srgbClr val="002060"/>
                </a:solidFill>
                <a:latin typeface="Times New Roman" pitchFamily="18" charset="0"/>
                <a:cs typeface="Times New Roman" pitchFamily="18" charset="0"/>
              </a:rPr>
              <a:t>Based on management's analysis of sales and returns and bad debt allocations, Time Warner established reserves of $ 2,253 billion and $ 2,229 billion as of December 31, 2009, and 2008, respectively. These estimates represent around 30% of gross receivables in the two years. This may be an example of conservative to neutral profit management.</a:t>
            </a:r>
          </a:p>
        </p:txBody>
      </p:sp>
      <p:sp>
        <p:nvSpPr>
          <p:cNvPr id="3" name="Title 2"/>
          <p:cNvSpPr>
            <a:spLocks noGrp="1"/>
          </p:cNvSpPr>
          <p:nvPr>
            <p:ph type="title"/>
          </p:nvPr>
        </p:nvSpPr>
        <p:spPr/>
        <p:txBody>
          <a:bodyPr/>
          <a:lstStyle/>
          <a:p>
            <a:pPr eaLnBrk="1" fontAlgn="auto" hangingPunct="1">
              <a:spcAft>
                <a:spcPts val="0"/>
              </a:spcAft>
              <a:defRPr/>
            </a:pPr>
            <a:r>
              <a:rPr lang="en-US" sz="2800" dirty="0" smtClean="0">
                <a:solidFill>
                  <a:srgbClr val="FF0000"/>
                </a:solidFill>
                <a:latin typeface="Times New Roman" pitchFamily="18" charset="0"/>
                <a:cs typeface="Times New Roman" pitchFamily="18" charset="0"/>
              </a:rPr>
              <a:t>The Time Warner Case</a:t>
            </a:r>
            <a:endParaRPr lang="en-US" sz="2800" dirty="0">
              <a:solidFill>
                <a:srgbClr val="FF0000"/>
              </a:solidFill>
              <a:latin typeface="Times New Roman" pitchFamily="18" charset="0"/>
              <a:cs typeface="Times New Roman" pitchFamily="18" charset="0"/>
            </a:endParaRPr>
          </a:p>
        </p:txBody>
      </p:sp>
      <p:pic>
        <p:nvPicPr>
          <p:cNvPr id="4" name="Picture 3" descr="1 i1ED6yvBuYs-dcy1zlo44Q.jpeg"/>
          <p:cNvPicPr>
            <a:picLocks noChangeAspect="1"/>
          </p:cNvPicPr>
          <p:nvPr/>
        </p:nvPicPr>
        <p:blipFill>
          <a:blip r:embed="rId2"/>
          <a:stretch>
            <a:fillRect/>
          </a:stretch>
        </p:blipFill>
        <p:spPr>
          <a:xfrm>
            <a:off x="4800600" y="4414027"/>
            <a:ext cx="4343400" cy="2443973"/>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ransition>
    <p:plus/>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p:txBody>
          <a:bodyPr/>
          <a:lstStyle/>
          <a:p>
            <a:pPr algn="just" eaLnBrk="1" hangingPunct="1"/>
            <a:r>
              <a:rPr lang="en-US" smtClean="0">
                <a:solidFill>
                  <a:srgbClr val="002060"/>
                </a:solidFill>
                <a:latin typeface="Times New Roman" pitchFamily="18" charset="0"/>
                <a:cs typeface="Times New Roman" pitchFamily="18" charset="0"/>
              </a:rPr>
              <a:t>After the September 11 crisis, Southwest Airlines changed the estimated lifespan of its aircraft from 22 to 27 years because improved maintenance methods allowed the company to get more useful years out of the plane. The change in estimate and its result were disclosed in a note to the financial statements. This may be an example of acceptable neutral to aggressive earnings management</a:t>
            </a:r>
          </a:p>
          <a:p>
            <a:pPr eaLnBrk="1" hangingPunct="1"/>
            <a:endParaRPr lang="en-US" smtClean="0">
              <a:latin typeface="Times New Roman" pitchFamily="18" charset="0"/>
              <a:cs typeface="Times New Roman" pitchFamily="18" charset="0"/>
            </a:endParaRPr>
          </a:p>
        </p:txBody>
      </p:sp>
      <p:sp>
        <p:nvSpPr>
          <p:cNvPr id="3" name="Title 2"/>
          <p:cNvSpPr>
            <a:spLocks noGrp="1"/>
          </p:cNvSpPr>
          <p:nvPr>
            <p:ph type="title"/>
          </p:nvPr>
        </p:nvSpPr>
        <p:spPr/>
        <p:txBody>
          <a:bodyPr/>
          <a:lstStyle/>
          <a:p>
            <a:pPr eaLnBrk="1" fontAlgn="auto" hangingPunct="1">
              <a:spcAft>
                <a:spcPts val="0"/>
              </a:spcAft>
              <a:defRPr/>
            </a:pPr>
            <a:r>
              <a:rPr lang="en-US" sz="2800" dirty="0" smtClean="0">
                <a:solidFill>
                  <a:srgbClr val="FF0000"/>
                </a:solidFill>
                <a:latin typeface="Times New Roman" pitchFamily="18" charset="0"/>
                <a:cs typeface="Times New Roman" pitchFamily="18" charset="0"/>
              </a:rPr>
              <a:t>The Southwest Airlines Case </a:t>
            </a:r>
            <a:endParaRPr lang="en-US" sz="2800" dirty="0">
              <a:solidFill>
                <a:srgbClr val="FF0000"/>
              </a:solidFill>
              <a:latin typeface="Times New Roman" pitchFamily="18" charset="0"/>
              <a:cs typeface="Times New Roman" pitchFamily="18" charset="0"/>
            </a:endParaRPr>
          </a:p>
        </p:txBody>
      </p:sp>
      <p:pic>
        <p:nvPicPr>
          <p:cNvPr id="4" name="Picture 3" descr="index.jpg"/>
          <p:cNvPicPr>
            <a:picLocks noChangeAspect="1"/>
          </p:cNvPicPr>
          <p:nvPr/>
        </p:nvPicPr>
        <p:blipFill>
          <a:blip r:embed="rId2"/>
          <a:stretch>
            <a:fillRect/>
          </a:stretch>
        </p:blipFill>
        <p:spPr>
          <a:xfrm>
            <a:off x="4267200" y="4572000"/>
            <a:ext cx="4876800" cy="2286000"/>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cSld>
  <p:clrMapOvr>
    <a:masterClrMapping/>
  </p:clrMapOvr>
  <p:transition>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068762"/>
          </a:xfrm>
        </p:spPr>
        <p:txBody>
          <a:bodyPr>
            <a:noAutofit/>
          </a:bodyPr>
          <a:lstStyle/>
          <a:p>
            <a:pPr algn="just" eaLnBrk="1" fontAlgn="auto" hangingPunct="1">
              <a:spcAft>
                <a:spcPts val="0"/>
              </a:spcAft>
              <a:defRPr/>
            </a:pPr>
            <a:r>
              <a:rPr lang="en-US" sz="2800" dirty="0" smtClean="0">
                <a:latin typeface="Times New Roman" pitchFamily="18" charset="0"/>
                <a:cs typeface="Times New Roman" pitchFamily="18" charset="0"/>
              </a:rPr>
              <a:t>Earning  management continuum of ethical financial reporting, highlighting the difficulty of identifying cases of providing incidents that are global in the past decade. it is clear that reform is needed to define the limits of acceptable accounting flexibility and the balance between principles-based standards. rules-based standards are insufficiently flexible to react to a problem such as fair value, which often requires considerable judgment from experience, with limited market data. </a:t>
            </a:r>
            <a:endParaRPr lang="en-US" sz="2800" dirty="0">
              <a:latin typeface="Times New Roman" pitchFamily="18" charset="0"/>
              <a:cs typeface="Times New Roman" pitchFamily="18" charset="0"/>
            </a:endParaRPr>
          </a:p>
        </p:txBody>
      </p:sp>
      <p:pic>
        <p:nvPicPr>
          <p:cNvPr id="3" name="Picture 2" descr="images.jpg"/>
          <p:cNvPicPr>
            <a:picLocks noChangeAspect="1"/>
          </p:cNvPicPr>
          <p:nvPr/>
        </p:nvPicPr>
        <p:blipFill>
          <a:blip r:embed="rId2"/>
          <a:stretch>
            <a:fillRect/>
          </a:stretch>
        </p:blipFill>
        <p:spPr>
          <a:xfrm>
            <a:off x="4495800" y="4191001"/>
            <a:ext cx="4648200" cy="26670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ransition>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365760" indent="-256032" eaLnBrk="1" fontAlgn="auto" hangingPunct="1">
              <a:spcAft>
                <a:spcPts val="0"/>
              </a:spcAft>
              <a:buFont typeface="Wingdings 3"/>
              <a:buNone/>
              <a:defRPr/>
            </a:pPr>
            <a:r>
              <a:rPr lang="en-US" dirty="0" err="1" smtClean="0"/>
              <a:t>Cyran</a:t>
            </a:r>
            <a:r>
              <a:rPr lang="en-US" dirty="0" smtClean="0"/>
              <a:t>, R., Currie, A., &amp; Cox, R. (2011). Fuzzy accounting enriches </a:t>
            </a:r>
            <a:r>
              <a:rPr lang="en-US" dirty="0" err="1" smtClean="0"/>
              <a:t>Groupon</a:t>
            </a:r>
            <a:r>
              <a:rPr lang="en-US" dirty="0" smtClean="0"/>
              <a:t>. </a:t>
            </a:r>
            <a:r>
              <a:rPr lang="en-US" dirty="0" err="1" smtClean="0"/>
              <a:t>NYTimes.com,June</a:t>
            </a:r>
            <a:r>
              <a:rPr lang="en-US" dirty="0" smtClean="0"/>
              <a:t> 12. Available at: </a:t>
            </a:r>
            <a:r>
              <a:rPr lang="en-US" dirty="0" smtClean="0">
                <a:hlinkClick r:id="rId2"/>
              </a:rPr>
              <a:t>http://www.nytimes.com/2011/06/13/business/13views.htmlDechow</a:t>
            </a:r>
            <a:endParaRPr lang="en-US" dirty="0" smtClean="0"/>
          </a:p>
          <a:p>
            <a:pPr marL="365760" indent="-256032" eaLnBrk="1" fontAlgn="auto" hangingPunct="1">
              <a:spcAft>
                <a:spcPts val="0"/>
              </a:spcAft>
              <a:buFont typeface="Wingdings 3"/>
              <a:buNone/>
              <a:defRPr/>
            </a:pPr>
            <a:r>
              <a:rPr lang="en-US" dirty="0" smtClean="0"/>
              <a:t>Jackson, S. B. &amp; Pitman, M. K. (2001). Auditors and earnings management. The CPA Journal, July 2001. Available at: </a:t>
            </a:r>
            <a:r>
              <a:rPr lang="en-US" dirty="0" smtClean="0">
                <a:hlinkClick r:id="rId3"/>
              </a:rPr>
              <a:t>http://www.nysscpa.org/cpajournal/2001/0700/features/f073801.htm</a:t>
            </a:r>
            <a:r>
              <a:rPr lang="en-US" dirty="0" smtClean="0"/>
              <a:t>.</a:t>
            </a:r>
          </a:p>
          <a:p>
            <a:pPr marL="365760" indent="-256032" eaLnBrk="1" fontAlgn="auto" hangingPunct="1">
              <a:spcAft>
                <a:spcPts val="0"/>
              </a:spcAft>
              <a:buFont typeface="Wingdings 3"/>
              <a:buNone/>
              <a:defRPr/>
            </a:pPr>
            <a:r>
              <a:rPr lang="en-US" dirty="0" err="1" smtClean="0"/>
              <a:t>Kripalani</a:t>
            </a:r>
            <a:r>
              <a:rPr lang="en-US" dirty="0" smtClean="0"/>
              <a:t>, M. (2009). India’s </a:t>
            </a:r>
            <a:r>
              <a:rPr lang="en-US" dirty="0" err="1" smtClean="0"/>
              <a:t>Madoff</a:t>
            </a:r>
            <a:r>
              <a:rPr lang="en-US" dirty="0" smtClean="0"/>
              <a:t>? Satyam scandal rocks outsourcing industry. [Electronic version]. Business Week,. January 2009. Available at: </a:t>
            </a:r>
            <a:r>
              <a:rPr lang="en-US" dirty="0" smtClean="0">
                <a:solidFill>
                  <a:srgbClr val="FF0000"/>
                </a:solidFill>
                <a:hlinkClick r:id="rId4"/>
              </a:rPr>
              <a:t>http://www.businessweek.com/globalbiz/content/jan2009/gb2009017_807784.htm</a:t>
            </a:r>
            <a:r>
              <a:rPr lang="en-US" dirty="0" smtClean="0">
                <a:solidFill>
                  <a:srgbClr val="FF0000"/>
                </a:solidFill>
              </a:rPr>
              <a:t>.</a:t>
            </a:r>
          </a:p>
          <a:p>
            <a:pPr marL="365760" indent="-256032" eaLnBrk="1" fontAlgn="auto" hangingPunct="1">
              <a:spcAft>
                <a:spcPts val="0"/>
              </a:spcAft>
              <a:buFont typeface="Wingdings 3"/>
              <a:buChar char=""/>
              <a:defRPr/>
            </a:pPr>
            <a:endParaRPr lang="en-US" dirty="0"/>
          </a:p>
        </p:txBody>
      </p:sp>
      <p:sp>
        <p:nvSpPr>
          <p:cNvPr id="3" name="Title 2"/>
          <p:cNvSpPr>
            <a:spLocks noGrp="1"/>
          </p:cNvSpPr>
          <p:nvPr>
            <p:ph type="title"/>
          </p:nvPr>
        </p:nvSpPr>
        <p:spPr/>
        <p:txBody>
          <a:bodyPr/>
          <a:lstStyle/>
          <a:p>
            <a:pPr eaLnBrk="1" fontAlgn="auto" hangingPunct="1">
              <a:spcAft>
                <a:spcPts val="0"/>
              </a:spcAft>
              <a:defRPr/>
            </a:pPr>
            <a:r>
              <a:rPr lang="en-US" dirty="0" smtClean="0">
                <a:solidFill>
                  <a:schemeClr val="accent3"/>
                </a:solidFill>
                <a:latin typeface="Times New Roman" pitchFamily="18" charset="0"/>
                <a:cs typeface="Times New Roman" pitchFamily="18" charset="0"/>
              </a:rPr>
              <a:t>REFERENCES</a:t>
            </a:r>
            <a:endParaRPr lang="en-US" dirty="0">
              <a:solidFill>
                <a:schemeClr val="accent3"/>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ppt/theme/themeOverride2.xml><?xml version="1.0" encoding="utf-8"?>
<a:themeOverride xmlns:a="http://schemas.openxmlformats.org/drawingml/2006/main">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ppt/theme/themeOverride3.xml><?xml version="1.0" encoding="utf-8"?>
<a:themeOverride xmlns:a="http://schemas.openxmlformats.org/drawingml/2006/main">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ppt/theme/themeOverride4.xml><?xml version="1.0" encoding="utf-8"?>
<a:themeOverride xmlns:a="http://schemas.openxmlformats.org/drawingml/2006/main">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docProps/app.xml><?xml version="1.0" encoding="utf-8"?>
<Properties xmlns="http://schemas.openxmlformats.org/officeDocument/2006/extended-properties" xmlns:vt="http://schemas.openxmlformats.org/officeDocument/2006/docPropsVTypes">
  <Template>Concourse</Template>
  <TotalTime>170</TotalTime>
  <Words>868</Words>
  <Application>Microsoft Office PowerPoint</Application>
  <PresentationFormat>On-screen Show (4:3)</PresentationFormat>
  <Paragraphs>48</Paragraphs>
  <Slides>15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Lucida Sans Unicode</vt:lpstr>
      <vt:lpstr>Wingdings 3</vt:lpstr>
      <vt:lpstr>Verdana</vt:lpstr>
      <vt:lpstr>Wingdings 2</vt:lpstr>
      <vt:lpstr>Calibri</vt:lpstr>
      <vt:lpstr>Times New Roman</vt:lpstr>
      <vt:lpstr>Wingdings</vt:lpstr>
      <vt:lpstr>Concourse</vt:lpstr>
      <vt:lpstr>EARNINGS MANAGEMENT</vt:lpstr>
      <vt:lpstr>In International Accounting Standards Board (IASB, 2010) -Providing financial information about a reporting company</vt:lpstr>
      <vt:lpstr>"Earning management" generally focuses on artificially increasing (or decreasing) the income, earnings, or earnings per share figures through aggressive accounting tactics.</vt:lpstr>
      <vt:lpstr>GAAP</vt:lpstr>
      <vt:lpstr>Business Structuring Decisions versus Financial Reporting Decisions  </vt:lpstr>
      <vt:lpstr>Financial reporting judgments that could subtly shade earnings in one direction or another  </vt:lpstr>
      <vt:lpstr>Motivations for falsifying financial reporting </vt:lpstr>
      <vt:lpstr>The COSO special report identified the most common financial fraud techniques among the 347 fraud companies to include</vt:lpstr>
      <vt:lpstr>Judgment, Estimates and Earnings Management</vt:lpstr>
      <vt:lpstr>The Difficulty of Identifying Earnings Management</vt:lpstr>
      <vt:lpstr>Selected Earnings Management Case Examples </vt:lpstr>
      <vt:lpstr>The Time Warner Case</vt:lpstr>
      <vt:lpstr>The Southwest Airlines Case </vt:lpstr>
      <vt:lpstr>Earning  management continuum of ethical financial reporting, highlighting the difficulty of identifying cases of providing incidents that are global in the past decade. it is clear that reform is needed to define the limits of acceptable accounting flexibility and the balance between principles-based standards. rules-based standards are insufficiently flexible to react to a problem such as fair value, which often requires considerable judgment from experience, with limited market data.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EARNINGS MANAGEMENT</dc:title>
  <dc:creator>Subash</dc:creator>
  <cp:lastModifiedBy>user</cp:lastModifiedBy>
  <cp:revision>19</cp:revision>
  <dcterms:created xsi:type="dcterms:W3CDTF">2020-06-30T08:08:12Z</dcterms:created>
  <dcterms:modified xsi:type="dcterms:W3CDTF">2020-07-16T10:27:52Z</dcterms:modified>
</cp:coreProperties>
</file>